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320" r:id="rId4"/>
    <p:sldId id="326" r:id="rId5"/>
    <p:sldId id="329" r:id="rId6"/>
    <p:sldId id="321" r:id="rId7"/>
    <p:sldId id="327" r:id="rId8"/>
    <p:sldId id="328" r:id="rId9"/>
    <p:sldId id="33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43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8T20:26:22.4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8T20:26:22.4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8T20:26:22.4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8T20:26:22.4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8T20:26:22.4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24575,'0'0'0</inkml:trace>
</inkml:ink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7" Type="http://schemas.openxmlformats.org/officeDocument/2006/relationships/image" Target="../media/image2.tif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image" Target="../media/image5.png"/><Relationship Id="rId9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7" Type="http://schemas.openxmlformats.org/officeDocument/2006/relationships/image" Target="../media/image8.tif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BDE9BC-BE34-3347-A5CB-14F4AC37D26F}"/>
              </a:ext>
            </a:extLst>
          </p:cNvPr>
          <p:cNvSpPr txBox="1"/>
          <p:nvPr/>
        </p:nvSpPr>
        <p:spPr>
          <a:xfrm>
            <a:off x="567559" y="536027"/>
            <a:ext cx="976411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inverse kinematics (IK)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given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∈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find 𝜃 such that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sd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unlike FK, IK for serial chains could have zero, one, or multiple solutions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situation is reversed</a:t>
            </a:r>
          </a:p>
          <a:p>
            <a:pPr lvl="2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closed chains: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closed-form (analytical) IK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14:cNvPr>
              <p14:cNvContentPartPr/>
              <p14:nvPr/>
            </p14:nvContentPartPr>
            <p14:xfrm>
              <a:off x="1126328" y="4733876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2008" y="4729556"/>
                <a:ext cx="9000" cy="9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041F01C5-44FE-AA4F-B6A9-ED0B042BA50B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5113" y="2615857"/>
            <a:ext cx="3196356" cy="1310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EA6883-DF65-3248-BDF2-32C6B9EA4890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5853" y="4406233"/>
            <a:ext cx="2609758" cy="15621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85470B-8B2D-6642-AED9-7D1CF8294987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2635" y="4618480"/>
            <a:ext cx="2972492" cy="17034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DFA727-67D5-6D41-8FA3-2319137B3270}"/>
              </a:ext>
            </a:extLst>
          </p:cNvPr>
          <p:cNvSpPr txBox="1"/>
          <p:nvPr/>
        </p:nvSpPr>
        <p:spPr>
          <a:xfrm>
            <a:off x="535435" y="6119294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two-argument arctangent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52DACF-61DC-9241-9863-C61C18AC47B9}"/>
              </a:ext>
            </a:extLst>
          </p:cNvPr>
          <p:cNvSpPr txBox="1"/>
          <p:nvPr/>
        </p:nvSpPr>
        <p:spPr>
          <a:xfrm>
            <a:off x="5060936" y="6044726"/>
            <a:ext cx="1471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law of cosines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6230C06-DEC0-1440-A4AB-B04F5B1DB3B5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4937" y="4272384"/>
            <a:ext cx="4272129" cy="20839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D7C8CC2-329A-0F41-91C4-582264FEDD9F}"/>
              </a:ext>
            </a:extLst>
          </p:cNvPr>
          <p:cNvSpPr txBox="1"/>
          <p:nvPr/>
        </p:nvSpPr>
        <p:spPr>
          <a:xfrm>
            <a:off x="9982200" y="3754313"/>
            <a:ext cx="20730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IK for a 2R robot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𝛾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from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atan2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𝛼, 𝛽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from law of cosines</a:t>
            </a:r>
          </a:p>
        </p:txBody>
      </p:sp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32EB80-4E3E-DA4D-8E84-55F0E80409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8618" y="2900686"/>
            <a:ext cx="6805182" cy="3455664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14:cNvPr>
              <p14:cNvContentPartPr/>
              <p14:nvPr/>
            </p14:nvContentPartPr>
            <p14:xfrm>
              <a:off x="1126328" y="4733876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2008" y="4729556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numerical IK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iteratively refine an initial guess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find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such that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(𝜃</a:t>
            </a:r>
            <a:r>
              <a:rPr lang="en-US" sz="24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≈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Newton-Raphson root finding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86D411-5AFC-B44F-91C4-09DB2BD59D18}"/>
              </a:ext>
            </a:extLst>
          </p:cNvPr>
          <p:cNvSpPr txBox="1"/>
          <p:nvPr/>
        </p:nvSpPr>
        <p:spPr>
          <a:xfrm>
            <a:off x="476478" y="3429000"/>
            <a:ext cx="36808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8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 desired function value</a:t>
            </a:r>
          </a:p>
          <a:p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(𝜃)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 actual function value at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</a:p>
        </p:txBody>
      </p:sp>
    </p:spTree>
    <p:extLst>
      <p:ext uri="{BB962C8B-B14F-4D97-AF65-F5344CB8AC3E}">
        <p14:creationId xmlns:p14="http://schemas.microsoft.com/office/powerpoint/2010/main" val="2624735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14:cNvPr>
              <p14:cNvContentPartPr/>
              <p14:nvPr/>
            </p14:nvContentPartPr>
            <p14:xfrm>
              <a:off x="1126328" y="4733876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2008" y="4729556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786242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vector Taylor expansion: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	                       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linear approximation: 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 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− 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         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(1)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	     linear correction to the guess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  =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−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(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− 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not invertible, use the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pseudoinverse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(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− 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  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If there exists 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exactly satisfying (1), then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has the smallest      	2-norm among all solutions.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If there is no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exactly satisfying (1), then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comes closest in the    	2-norm sense.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AFA2CC-1A61-DF47-984B-3F85ABEAAF18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1408" y="1054488"/>
            <a:ext cx="5377813" cy="122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120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14:cNvPr>
              <p14:cNvContentPartPr/>
              <p14:nvPr/>
            </p14:nvContentPartPr>
            <p14:xfrm>
              <a:off x="1126328" y="4733876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2008" y="4729556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78624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Special cases of pseudoinverse for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∈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ℝ</a:t>
            </a:r>
            <a:r>
              <a:rPr lang="en-US" sz="2400" i="1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lang="en-US" sz="2400" i="1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e-e velocity directions,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joints):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full rank and square: 	   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†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−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full rank and tall 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): 	   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†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8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−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∈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ℝ</a:t>
            </a:r>
            <a:r>
              <a:rPr lang="en-US" sz="2400" i="1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lang="en-US" sz="2400" i="1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(the “left inverse”)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full rank and wide 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):	   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†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JJ</a:t>
            </a:r>
            <a:r>
              <a:rPr lang="en-US" sz="8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−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∈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ℝ</a:t>
            </a:r>
            <a:r>
              <a:rPr lang="en-US" sz="2400" i="1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lang="en-US" sz="2400" i="1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(the “right inverse”)</a:t>
            </a:r>
          </a:p>
        </p:txBody>
      </p:sp>
    </p:spTree>
    <p:extLst>
      <p:ext uri="{BB962C8B-B14F-4D97-AF65-F5344CB8AC3E}">
        <p14:creationId xmlns:p14="http://schemas.microsoft.com/office/powerpoint/2010/main" val="4062972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Numerical inverse kinematics, coordinate version: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Numerical inverse kinematics, geometric version: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14:cNvPr>
              <p14:cNvContentPartPr/>
              <p14:nvPr/>
            </p14:nvContentPartPr>
            <p14:xfrm>
              <a:off x="1126328" y="4733876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2008" y="4729556"/>
                <a:ext cx="9000" cy="90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D6E8AD9-4926-B447-8C2F-AA2EB131E03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3898" y="1795098"/>
            <a:ext cx="9433456" cy="19656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00CC1A-435B-614F-A36B-14ED1806B492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26068" y="4344617"/>
            <a:ext cx="9433456" cy="10687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E84ECC-035A-7B45-B948-F7568AE00D9E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45956" y="5474190"/>
            <a:ext cx="3505636" cy="90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609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F72A55C-7EBA-434E-8802-58BACE2B2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33C262-8C62-BA4D-B400-FE43352C6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281E87-1470-1B40-BE2C-3482823A1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785" y="1976967"/>
            <a:ext cx="5581481" cy="3390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03F446-E420-994B-BE00-F486A41C6F73}"/>
              </a:ext>
            </a:extLst>
          </p:cNvPr>
          <p:cNvSpPr txBox="1"/>
          <p:nvPr/>
        </p:nvSpPr>
        <p:spPr>
          <a:xfrm>
            <a:off x="356864" y="592666"/>
            <a:ext cx="595708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Illustrate Newton-Raphson root finding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 initial guesses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3.6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if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3.1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this were a joint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angle?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 a robot controller, what’s a good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choice for the initial guess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general?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5ADDEF-ED54-A34A-B929-BC1EDE90C1DC}"/>
              </a:ext>
            </a:extLst>
          </p:cNvPr>
          <p:cNvSpPr txBox="1"/>
          <p:nvPr/>
        </p:nvSpPr>
        <p:spPr>
          <a:xfrm>
            <a:off x="5293914" y="1923028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− f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(𝜃</a:t>
            </a:r>
            <a:r>
              <a:rPr lang="en-US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9208A0-DC25-A545-BAEC-745B36653040}"/>
              </a:ext>
            </a:extLst>
          </p:cNvPr>
          <p:cNvSpPr txBox="1"/>
          <p:nvPr/>
        </p:nvSpPr>
        <p:spPr>
          <a:xfrm>
            <a:off x="11506200" y="4097867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8963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11C745D-E321-9F4A-80AF-4CA69831B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A6C5BB-7E41-2345-9983-46E25912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34E037-4BF6-A844-A315-9650C64DE9E3}"/>
              </a:ext>
            </a:extLst>
          </p:cNvPr>
          <p:cNvSpPr txBox="1"/>
          <p:nvPr/>
        </p:nvSpPr>
        <p:spPr>
          <a:xfrm>
            <a:off x="626533" y="550333"/>
            <a:ext cx="102234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Graphically find a “good” solution to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Ax = 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e.g.,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†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1)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[1  2],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                                                         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2)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[1  2]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[0  3]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EFB68C1-9A01-6B41-A588-F24033B7B58B}"/>
              </a:ext>
            </a:extLst>
          </p:cNvPr>
          <p:cNvGrpSpPr/>
          <p:nvPr/>
        </p:nvGrpSpPr>
        <p:grpSpPr>
          <a:xfrm>
            <a:off x="1590395" y="4233174"/>
            <a:ext cx="3272367" cy="0"/>
            <a:chOff x="6709833" y="2353733"/>
            <a:chExt cx="3272367" cy="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7A9B774-E475-1C4C-8617-832EA194C8E6}"/>
                </a:ext>
              </a:extLst>
            </p:cNvPr>
            <p:cNvCxnSpPr/>
            <p:nvPr/>
          </p:nvCxnSpPr>
          <p:spPr>
            <a:xfrm>
              <a:off x="6756400" y="2353733"/>
              <a:ext cx="3225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F9665B1-255D-8C47-8B06-407AFE5B1F9F}"/>
                </a:ext>
              </a:extLst>
            </p:cNvPr>
            <p:cNvCxnSpPr/>
            <p:nvPr/>
          </p:nvCxnSpPr>
          <p:spPr>
            <a:xfrm>
              <a:off x="6709833" y="2353733"/>
              <a:ext cx="3225800" cy="0"/>
            </a:xfrm>
            <a:prstGeom prst="straightConnector1">
              <a:avLst/>
            </a:prstGeom>
            <a:ln>
              <a:tailEnd type="triangle"/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451B74C-77F8-2044-96ED-9E65AF1BC6E4}"/>
              </a:ext>
            </a:extLst>
          </p:cNvPr>
          <p:cNvGrpSpPr/>
          <p:nvPr/>
        </p:nvGrpSpPr>
        <p:grpSpPr>
          <a:xfrm>
            <a:off x="7489724" y="4233174"/>
            <a:ext cx="3272367" cy="0"/>
            <a:chOff x="6709833" y="2353733"/>
            <a:chExt cx="3272367" cy="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42B259F-EF80-1342-B0D6-743A476DBA7E}"/>
                </a:ext>
              </a:extLst>
            </p:cNvPr>
            <p:cNvCxnSpPr/>
            <p:nvPr/>
          </p:nvCxnSpPr>
          <p:spPr>
            <a:xfrm>
              <a:off x="6756400" y="2353733"/>
              <a:ext cx="3225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A99EAED-8BAD-0B42-A806-561DC87CF210}"/>
                </a:ext>
              </a:extLst>
            </p:cNvPr>
            <p:cNvCxnSpPr/>
            <p:nvPr/>
          </p:nvCxnSpPr>
          <p:spPr>
            <a:xfrm>
              <a:off x="6709833" y="2353733"/>
              <a:ext cx="3225800" cy="0"/>
            </a:xfrm>
            <a:prstGeom prst="straightConnector1">
              <a:avLst/>
            </a:prstGeom>
            <a:ln>
              <a:tailEnd type="triangle"/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FAD5E15-B7C3-CC47-9B91-3222782B2127}"/>
              </a:ext>
            </a:extLst>
          </p:cNvPr>
          <p:cNvSpPr txBox="1"/>
          <p:nvPr/>
        </p:nvSpPr>
        <p:spPr>
          <a:xfrm>
            <a:off x="4627682" y="3776989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4A3E5E-3ED3-F847-BA0F-582EF79B8F0F}"/>
              </a:ext>
            </a:extLst>
          </p:cNvPr>
          <p:cNvSpPr txBox="1"/>
          <p:nvPr/>
        </p:nvSpPr>
        <p:spPr>
          <a:xfrm>
            <a:off x="2839093" y="2494307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1FFFF7-ABB4-424D-925D-830494666CA3}"/>
              </a:ext>
            </a:extLst>
          </p:cNvPr>
          <p:cNvSpPr txBox="1"/>
          <p:nvPr/>
        </p:nvSpPr>
        <p:spPr>
          <a:xfrm>
            <a:off x="8674798" y="2439126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3216ED-C5D3-834A-BEDF-4D22988161BB}"/>
              </a:ext>
            </a:extLst>
          </p:cNvPr>
          <p:cNvSpPr txBox="1"/>
          <p:nvPr/>
        </p:nvSpPr>
        <p:spPr>
          <a:xfrm>
            <a:off x="10573578" y="4293326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93F36D5-4AE9-E54E-B484-300E6A92BBC6}"/>
              </a:ext>
            </a:extLst>
          </p:cNvPr>
          <p:cNvCxnSpPr>
            <a:cxnSpLocks/>
          </p:cNvCxnSpPr>
          <p:nvPr/>
        </p:nvCxnSpPr>
        <p:spPr>
          <a:xfrm>
            <a:off x="1763961" y="3261282"/>
            <a:ext cx="3520018" cy="13159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A658626-E590-9E48-AD43-2946DF7FB7D8}"/>
              </a:ext>
            </a:extLst>
          </p:cNvPr>
          <p:cNvSpPr txBox="1"/>
          <p:nvPr/>
        </p:nvSpPr>
        <p:spPr>
          <a:xfrm>
            <a:off x="3313993" y="3388353"/>
            <a:ext cx="13837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+ 2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9C3FB0-9CBF-0C46-AC40-45246284BA7D}"/>
              </a:ext>
            </a:extLst>
          </p:cNvPr>
          <p:cNvCxnSpPr>
            <a:cxnSpLocks/>
          </p:cNvCxnSpPr>
          <p:nvPr/>
        </p:nvCxnSpPr>
        <p:spPr>
          <a:xfrm flipV="1">
            <a:off x="8536005" y="2647157"/>
            <a:ext cx="1226371" cy="31720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6DF6F25-8750-4549-93B3-332C587B75A1}"/>
              </a:ext>
            </a:extLst>
          </p:cNvPr>
          <p:cNvSpPr txBox="1"/>
          <p:nvPr/>
        </p:nvSpPr>
        <p:spPr>
          <a:xfrm>
            <a:off x="9668832" y="2920651"/>
            <a:ext cx="13516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range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2000" i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B3F3B71-5750-484A-AFB6-F9B1309363DD}"/>
              </a:ext>
            </a:extLst>
          </p:cNvPr>
          <p:cNvSpPr/>
          <p:nvPr/>
        </p:nvSpPr>
        <p:spPr>
          <a:xfrm>
            <a:off x="9097891" y="3080982"/>
            <a:ext cx="95601" cy="95601"/>
          </a:xfrm>
          <a:prstGeom prst="ellipse">
            <a:avLst/>
          </a:prstGeom>
          <a:solidFill>
            <a:schemeClr val="tx1">
              <a:alpha val="9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326816C-34C3-E841-9391-66DD81BFDDB7}"/>
              </a:ext>
            </a:extLst>
          </p:cNvPr>
          <p:cNvSpPr txBox="1"/>
          <p:nvPr/>
        </p:nvSpPr>
        <p:spPr>
          <a:xfrm>
            <a:off x="8332484" y="2911111"/>
            <a:ext cx="7809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(0, 3)</a:t>
            </a:r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4546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D49652-3FFB-C04D-B664-8D3E30CE3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EAF6C6-58FD-2A45-A975-37585A3D8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9C3DF1-E6E5-A342-AB88-D224A6A72F7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365" y="570452"/>
            <a:ext cx="4418756" cy="45564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C0458F-FD4F-F740-8EC2-9EEB5B153632}"/>
              </a:ext>
            </a:extLst>
          </p:cNvPr>
          <p:cNvSpPr txBox="1"/>
          <p:nvPr/>
        </p:nvSpPr>
        <p:spPr>
          <a:xfrm>
            <a:off x="4364393" y="1073791"/>
            <a:ext cx="26100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 </a:t>
            </a:r>
            <a:r>
              <a:rPr lang="en-US" sz="2400" u="sng" dirty="0">
                <a:latin typeface="Arial" panose="020B0604020202020204" pitchFamily="34" charset="0"/>
                <a:cs typeface="Arial" panose="020B0604020202020204" pitchFamily="34" charset="0"/>
              </a:rPr>
              <a:t>PP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RS parallel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manipulator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87B953-2E6F-D94C-9EED-C771EDBA3C4C}"/>
              </a:ext>
            </a:extLst>
          </p:cNvPr>
          <p:cNvSpPr txBox="1"/>
          <p:nvPr/>
        </p:nvSpPr>
        <p:spPr>
          <a:xfrm>
            <a:off x="705698" y="5461107"/>
            <a:ext cx="49580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KUKA Systems North America LLC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(patent pending)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DD2FC-A652-5241-B715-FC5D57B8A3A5}"/>
              </a:ext>
            </a:extLst>
          </p:cNvPr>
          <p:cNvSpPr txBox="1"/>
          <p:nvPr/>
        </p:nvSpPr>
        <p:spPr>
          <a:xfrm>
            <a:off x="8153400" y="842958"/>
            <a:ext cx="1380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IK?  FK?</a:t>
            </a:r>
          </a:p>
        </p:txBody>
      </p:sp>
    </p:spTree>
    <p:extLst>
      <p:ext uri="{BB962C8B-B14F-4D97-AF65-F5344CB8AC3E}">
        <p14:creationId xmlns:p14="http://schemas.microsoft.com/office/powerpoint/2010/main" val="2720155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>
            <a:alpha val="94902"/>
          </a:srgb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3671</TotalTime>
  <Words>447</Words>
  <Application>Microsoft Macintosh PowerPoint</Application>
  <PresentationFormat>Widescreen</PresentationFormat>
  <Paragraphs>119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389</cp:revision>
  <cp:lastPrinted>2020-10-14T04:05:08Z</cp:lastPrinted>
  <dcterms:created xsi:type="dcterms:W3CDTF">2020-09-16T15:38:21Z</dcterms:created>
  <dcterms:modified xsi:type="dcterms:W3CDTF">2020-11-24T04:42:52Z</dcterms:modified>
</cp:coreProperties>
</file>

<file path=docProps/thumbnail.jpeg>
</file>